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3"/>
  </p:notesMasterIdLst>
  <p:sldIdLst>
    <p:sldId id="256" r:id="rId2"/>
    <p:sldId id="257" r:id="rId3"/>
    <p:sldId id="272" r:id="rId4"/>
    <p:sldId id="258" r:id="rId5"/>
    <p:sldId id="262" r:id="rId6"/>
    <p:sldId id="263" r:id="rId7"/>
    <p:sldId id="259" r:id="rId8"/>
    <p:sldId id="260" r:id="rId9"/>
    <p:sldId id="264" r:id="rId10"/>
    <p:sldId id="261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3" r:id="rId19"/>
    <p:sldId id="275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5444A-5BD1-40A4-B2B8-22F4BD0BA2E4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C6A6-D491-4705-B602-89E43CF11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76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AC6A6-D491-4705-B602-89E43CF118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7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0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9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1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4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5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6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5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7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0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FF7B8-DE72-090E-BA88-A7EA8BEB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99" b="3158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552CB-F152-504C-25F7-93A95CF88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PAL Python Crashcourse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1A958-F028-A4FB-3807-F2AD242B7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8545C7-F8B2-1F6C-12A1-5162E8EE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353" y="3838575"/>
            <a:ext cx="30194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ogo of two white caps&#10;&#10;Description automatically generated">
            <a:extLst>
              <a:ext uri="{FF2B5EF4-FFF2-40B4-BE49-F238E27FC236}">
                <a16:creationId xmlns:a16="http://schemas.microsoft.com/office/drawing/2014/main" id="{79FADC04-8F1A-BE36-4E48-58515E2D6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244" y="4482450"/>
            <a:ext cx="3161943" cy="21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7B-CFD4-1993-E537-0868D3C9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9319F-E98F-98D5-924A-58B2B77D2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 has many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Arguably the easiest language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Huge amount of machine learning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Most popular language (therefore more support)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You will find people will use languages that they were taught. People from a more statistical or life science background may use R </a:t>
            </a:r>
          </a:p>
          <a:p>
            <a:r>
              <a:rPr lang="en-GB" dirty="0"/>
              <a:t>There is a lot you cannot do in R!</a:t>
            </a:r>
          </a:p>
        </p:txBody>
      </p:sp>
      <p:pic>
        <p:nvPicPr>
          <p:cNvPr id="5122" name="Picture 2" descr="Python (programming language) - Wikipedia">
            <a:extLst>
              <a:ext uri="{FF2B5EF4-FFF2-40B4-BE49-F238E27FC236}">
                <a16:creationId xmlns:a16="http://schemas.microsoft.com/office/drawing/2014/main" id="{BDB9524C-F046-D3DF-B949-E8135721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82" y="2310767"/>
            <a:ext cx="3424527" cy="375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62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C7BD-AEF6-DE33-8343-77BC3D39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5266-5DB3-8746-7395-0C7813A7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	</a:t>
            </a:r>
            <a:r>
              <a:rPr lang="en-GB" b="1" dirty="0"/>
              <a:t>Day One</a:t>
            </a:r>
          </a:p>
          <a:p>
            <a:r>
              <a:rPr lang="en-GB" dirty="0"/>
              <a:t>		Algorithmic thinking</a:t>
            </a:r>
          </a:p>
          <a:p>
            <a:r>
              <a:rPr lang="en-GB" dirty="0"/>
              <a:t>		Maths through programming</a:t>
            </a:r>
          </a:p>
          <a:p>
            <a:r>
              <a:rPr lang="en-GB" dirty="0"/>
              <a:t>		Data types</a:t>
            </a:r>
          </a:p>
          <a:p>
            <a:r>
              <a:rPr lang="en-GB" dirty="0"/>
              <a:t>	</a:t>
            </a:r>
            <a:r>
              <a:rPr lang="en-GB" b="1" dirty="0"/>
              <a:t>Day Two</a:t>
            </a:r>
          </a:p>
          <a:p>
            <a:r>
              <a:rPr lang="en-GB" dirty="0"/>
              <a:t>		statements/expressions/logic</a:t>
            </a:r>
          </a:p>
          <a:p>
            <a:r>
              <a:rPr lang="en-GB" dirty="0"/>
              <a:t>		Flow of control</a:t>
            </a:r>
          </a:p>
          <a:p>
            <a:r>
              <a:rPr lang="en-GB" dirty="0"/>
              <a:t>		Functions</a:t>
            </a:r>
          </a:p>
          <a:p>
            <a:r>
              <a:rPr lang="en-GB" dirty="0"/>
              <a:t>		Understanding Errors &amp; The Call Stack</a:t>
            </a:r>
          </a:p>
          <a:p>
            <a:r>
              <a:rPr lang="en-GB" dirty="0"/>
              <a:t>	</a:t>
            </a:r>
            <a:r>
              <a:rPr lang="en-GB" b="1" dirty="0"/>
              <a:t>Day Three</a:t>
            </a:r>
          </a:p>
          <a:p>
            <a:r>
              <a:rPr lang="en-GB" dirty="0"/>
              <a:t>		Object Oriented Programming</a:t>
            </a:r>
          </a:p>
          <a:p>
            <a:r>
              <a:rPr lang="en-GB" dirty="0"/>
              <a:t>	</a:t>
            </a:r>
            <a:r>
              <a:rPr lang="en-GB" b="1" dirty="0"/>
              <a:t>Day Four</a:t>
            </a:r>
          </a:p>
          <a:p>
            <a:r>
              <a:rPr lang="en-GB" dirty="0"/>
              <a:t>		Scientific Python</a:t>
            </a:r>
          </a:p>
          <a:p>
            <a:r>
              <a:rPr lang="en-GB" dirty="0"/>
              <a:t>		Regression</a:t>
            </a:r>
          </a:p>
          <a:p>
            <a:r>
              <a:rPr lang="en-GB" dirty="0"/>
              <a:t>	</a:t>
            </a:r>
            <a:r>
              <a:rPr lang="en-GB" b="1" dirty="0"/>
              <a:t>Day Five</a:t>
            </a:r>
          </a:p>
          <a:p>
            <a:r>
              <a:rPr lang="en-GB" dirty="0"/>
              <a:t>		Neural Networks</a:t>
            </a:r>
          </a:p>
          <a:p>
            <a:endParaRPr lang="en-GB" dirty="0"/>
          </a:p>
        </p:txBody>
      </p:sp>
      <p:pic>
        <p:nvPicPr>
          <p:cNvPr id="6146" name="Picture 2" descr="What Is GitHub? Definition, Uses, &amp; Getting Started">
            <a:extLst>
              <a:ext uri="{FF2B5EF4-FFF2-40B4-BE49-F238E27FC236}">
                <a16:creationId xmlns:a16="http://schemas.microsoft.com/office/drawing/2014/main" id="{398A66D3-CD7F-77B0-1E45-74CC98BB0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0" y="2258291"/>
            <a:ext cx="5572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99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8024-4025-A461-227F-1AA0B508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you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BFA5F-781C-C82C-20C9-0DD213198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will need to install </a:t>
            </a:r>
            <a:r>
              <a:rPr lang="en-GB" dirty="0" err="1"/>
              <a:t>VSCode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39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5740-CFF8-6D0C-A9BB-085A7A42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46078-FE9A-5B82-9FFD-E274E10AF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day you go to the GitHub page, on the main page scroll down to the table of contents. Select the day you are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3A847-9A6A-502E-8CB0-F978B85B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7" y="2173834"/>
            <a:ext cx="4802909" cy="410851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3217B8-BE87-2296-142D-5C0C126CABA1}"/>
              </a:ext>
            </a:extLst>
          </p:cNvPr>
          <p:cNvSpPr/>
          <p:nvPr/>
        </p:nvSpPr>
        <p:spPr>
          <a:xfrm>
            <a:off x="1413164" y="3404492"/>
            <a:ext cx="489527" cy="1976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4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4948-4C72-FEC2-F0A8-4F8AF55C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0479-D9AB-A6D1-CC68-A31164B5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Watch the YouTube videos for each topic, and complete the worksheet</a:t>
            </a:r>
          </a:p>
        </p:txBody>
      </p:sp>
      <p:pic>
        <p:nvPicPr>
          <p:cNvPr id="7170" name="Picture 2" descr="YouTube Community Guidelines &amp; Policies - How YouTube Works">
            <a:extLst>
              <a:ext uri="{FF2B5EF4-FFF2-40B4-BE49-F238E27FC236}">
                <a16:creationId xmlns:a16="http://schemas.microsoft.com/office/drawing/2014/main" id="{D96C5ED3-D643-753E-67CC-55965C87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0" y="1964027"/>
            <a:ext cx="4762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76483-E236-B00D-9A7D-405E8102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25" y="2207490"/>
            <a:ext cx="5427605" cy="28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9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D503-7AD5-04F8-5240-4F143403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FA86-F714-ECD3-F58C-72C539BB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Attend the Q&amp;A session via zoom at 4pm (Malawi time) each day where we will walk through lab sheets and answer questions of where you got stuck </a:t>
            </a:r>
          </a:p>
        </p:txBody>
      </p:sp>
    </p:spTree>
    <p:extLst>
      <p:ext uri="{BB962C8B-B14F-4D97-AF65-F5344CB8AC3E}">
        <p14:creationId xmlns:p14="http://schemas.microsoft.com/office/powerpoint/2010/main" val="428315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B2DC-C8CB-4BFA-2E39-A0E44BAF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worksheets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38EF9-38C1-CC0D-5841-AB961CA26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 notebook format</a:t>
            </a:r>
          </a:p>
          <a:p>
            <a:r>
              <a:rPr lang="en-GB" dirty="0"/>
              <a:t>At the start of each worksheet there are imports, some requires something called “pip” </a:t>
            </a:r>
          </a:p>
          <a:p>
            <a:r>
              <a:rPr lang="en-GB" dirty="0"/>
              <a:t>Make sure to have an internet connection for the pip installs</a:t>
            </a:r>
          </a:p>
        </p:txBody>
      </p:sp>
      <p:pic>
        <p:nvPicPr>
          <p:cNvPr id="8196" name="Picture 4" descr="Py Special Lineal color icon">
            <a:extLst>
              <a:ext uri="{FF2B5EF4-FFF2-40B4-BE49-F238E27FC236}">
                <a16:creationId xmlns:a16="http://schemas.microsoft.com/office/drawing/2014/main" id="{B8F823A6-788D-9FBA-743D-C7E182336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2" y="3556001"/>
            <a:ext cx="1812636" cy="181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ow to run an .ipynb Jupyter Notebook from terminal? - GeeksforGeeks">
            <a:extLst>
              <a:ext uri="{FF2B5EF4-FFF2-40B4-BE49-F238E27FC236}">
                <a16:creationId xmlns:a16="http://schemas.microsoft.com/office/drawing/2014/main" id="{38E00C48-473D-BC43-2365-20AD9D19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564" y="3556001"/>
            <a:ext cx="3080183" cy="18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3D362-CBF5-3E24-EAFB-59E2DFCBF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501" y="3429000"/>
            <a:ext cx="4818740" cy="20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14E9-F7B6-0A9F-9757-2203EF99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worksheets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F86DE-8505-551A-69DE-D166EDF4B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you have pip installed everything, scroll down. </a:t>
            </a:r>
          </a:p>
          <a:p>
            <a:r>
              <a:rPr lang="en-GB" dirty="0"/>
              <a:t>There will usually be imports, run this code block to import needed libraries</a:t>
            </a:r>
          </a:p>
          <a:p>
            <a:endParaRPr lang="en-GB" dirty="0"/>
          </a:p>
          <a:p>
            <a:r>
              <a:rPr lang="en-GB" dirty="0"/>
              <a:t>From here, read through the sheet and complete the tasks</a:t>
            </a:r>
          </a:p>
          <a:p>
            <a:endParaRPr lang="en-GB" dirty="0"/>
          </a:p>
          <a:p>
            <a:r>
              <a:rPr lang="en-GB" dirty="0"/>
              <a:t>The code is auto marked!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F1976-B94C-6CDF-E0FD-5763AA7D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2" y="2908280"/>
            <a:ext cx="5398043" cy="1377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8F566-2782-4D6B-58BE-886FAF98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92" y="4425596"/>
            <a:ext cx="4707290" cy="22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4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2061-7850-D414-7018-2C784E6D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 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51B88-09F4-0D8D-9226-CF06F8AD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correct, it will tell you, and you can move 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you are not, it will also tell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F20C-309E-82F1-D08D-AA6B238B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690" y="4257964"/>
            <a:ext cx="6678660" cy="2291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68B6F-8C36-45AB-5F7E-5BB2BA8C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6" y="1756220"/>
            <a:ext cx="6288116" cy="1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4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A092-6B46-6668-C09C-6A301C05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to reset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13B2C-F7C4-C80E-F947-FDDEC428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get an answer wrong, remember to reset the variables before you run your code again. </a:t>
            </a:r>
          </a:p>
          <a:p>
            <a:endParaRPr lang="en-GB" dirty="0"/>
          </a:p>
          <a:p>
            <a:r>
              <a:rPr lang="en-GB" dirty="0"/>
              <a:t>Otherwise, you might have the correct answer, but your variables are wrong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DD605-A801-6FC5-3DB9-388544DF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12" y="3139703"/>
            <a:ext cx="4505704" cy="27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8D1A-4472-6A6F-4118-AE0B54E1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645C6-AE06-8CF9-C514-74D42063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TReND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Peer Assisted Learning (PAL)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course outline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Importance of data science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Python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What we will be covering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Walkthrough the worksheets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to do when stuck</a:t>
            </a:r>
          </a:p>
        </p:txBody>
      </p:sp>
      <p:pic>
        <p:nvPicPr>
          <p:cNvPr id="2050" name="Picture 2" descr="Location : Astronomy Centre : University of Sussex">
            <a:extLst>
              <a:ext uri="{FF2B5EF4-FFF2-40B4-BE49-F238E27FC236}">
                <a16:creationId xmlns:a16="http://schemas.microsoft.com/office/drawing/2014/main" id="{19E9827C-9522-00FD-FB3F-14656199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0" y="2003714"/>
            <a:ext cx="5735161" cy="36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E7B5-1DA6-36F0-CD35-53D0260D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do when stuck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94FE-7D30-9BB6-9819-D9555538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Google</a:t>
            </a:r>
          </a:p>
          <a:p>
            <a:r>
              <a:rPr lang="en-GB" dirty="0"/>
              <a:t>Stack Overflow</a:t>
            </a:r>
          </a:p>
          <a:p>
            <a:r>
              <a:rPr lang="en-GB" dirty="0"/>
              <a:t>The Slack (join link in email)</a:t>
            </a:r>
          </a:p>
          <a:p>
            <a:r>
              <a:rPr lang="en-GB" dirty="0"/>
              <a:t>	Each other</a:t>
            </a:r>
          </a:p>
          <a:p>
            <a:r>
              <a:rPr lang="en-GB" dirty="0"/>
              <a:t>	Us</a:t>
            </a:r>
          </a:p>
          <a:p>
            <a:r>
              <a:rPr lang="en-GB" dirty="0"/>
              <a:t>The Q&amp;A sessions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3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3D5F-3981-D94D-58C2-D609F492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AC15-A49A-E432-B334-CDBCDCD33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Enjoy the course!!</a:t>
            </a:r>
          </a:p>
        </p:txBody>
      </p:sp>
    </p:spTree>
    <p:extLst>
      <p:ext uri="{BB962C8B-B14F-4D97-AF65-F5344CB8AC3E}">
        <p14:creationId xmlns:p14="http://schemas.microsoft.com/office/powerpoint/2010/main" val="427204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23A52-7A9B-519D-9970-CF122C68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pic>
        <p:nvPicPr>
          <p:cNvPr id="5" name="Content Placeholder 4" descr="A person looking to the side&#10;&#10;Description automatically generated">
            <a:extLst>
              <a:ext uri="{FF2B5EF4-FFF2-40B4-BE49-F238E27FC236}">
                <a16:creationId xmlns:a16="http://schemas.microsoft.com/office/drawing/2014/main" id="{F273713D-4DDB-D752-6BD7-631387054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39" y="4602198"/>
            <a:ext cx="2092196" cy="2092196"/>
          </a:xfrm>
        </p:spPr>
      </p:pic>
      <p:pic>
        <p:nvPicPr>
          <p:cNvPr id="9218" name="Picture 2" descr="shepai (Dexter Shepherd) · GitHub">
            <a:extLst>
              <a:ext uri="{FF2B5EF4-FFF2-40B4-BE49-F238E27FC236}">
                <a16:creationId xmlns:a16="http://schemas.microsoft.com/office/drawing/2014/main" id="{D57C0384-9084-7423-51B3-125818A1E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39" y="1940212"/>
            <a:ext cx="2092197" cy="209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om Shoesmith Profile | University of Sussex">
            <a:extLst>
              <a:ext uri="{FF2B5EF4-FFF2-40B4-BE49-F238E27FC236}">
                <a16:creationId xmlns:a16="http://schemas.microsoft.com/office/drawing/2014/main" id="{F6A9D53A-95D6-CC38-049D-FE2A6B6D3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804" y="1940213"/>
            <a:ext cx="2092196" cy="20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5605C30-6200-2F65-B62C-5EBD8AC1BA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7" r="24376"/>
          <a:stretch/>
        </p:blipFill>
        <p:spPr>
          <a:xfrm>
            <a:off x="6765183" y="1979405"/>
            <a:ext cx="4438526" cy="47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2DF4-3635-08AE-5751-8E8D5A2E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TReND</a:t>
            </a:r>
            <a:br>
              <a:rPr lang="en-GB" dirty="0"/>
            </a:br>
            <a:r>
              <a:rPr lang="en-GB" b="0" dirty="0"/>
              <a:t>Teaching and Research in Natural sciences for Development in Africa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9338-757E-78A1-5076-7BAF13B0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Promotes more access to scientific equipment and educational resources </a:t>
            </a:r>
          </a:p>
          <a:p>
            <a:r>
              <a:rPr lang="en-GB" dirty="0" err="1"/>
              <a:t>TReND</a:t>
            </a:r>
            <a:r>
              <a:rPr lang="en-GB" dirty="0"/>
              <a:t> offers: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 science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Research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Policy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Equipment donation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Volunteering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As of 2023 over 10,000 people have engaged in </a:t>
            </a:r>
            <a:r>
              <a:rPr lang="en-GB" dirty="0" err="1"/>
              <a:t>TReND</a:t>
            </a:r>
            <a:r>
              <a:rPr lang="en-GB" dirty="0"/>
              <a:t> programs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90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E66D-5329-4C6A-7A85-CCC620B6D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World reshaped based on publications</a:t>
            </a:r>
          </a:p>
          <a:p>
            <a:endParaRPr lang="en-GB" dirty="0"/>
          </a:p>
          <a:p>
            <a:r>
              <a:rPr lang="en-GB" dirty="0"/>
              <a:t>In order to tackle world problems, we need to collaborate with the whole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53ECA-4D9C-E171-B700-DAFFBD2AE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9" y="1883664"/>
            <a:ext cx="5082293" cy="26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04AC-B50C-2FCF-239D-3ED26D65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we come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BE10-5B6E-D33D-A784-B5DB7AEF6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March 2023: we ran a ML/ data science course in Malawi, through </a:t>
            </a:r>
            <a:r>
              <a:rPr lang="en-GB" dirty="0" err="1"/>
              <a:t>TReND</a:t>
            </a:r>
            <a:endParaRPr lang="en-GB" dirty="0"/>
          </a:p>
          <a:p>
            <a:endParaRPr lang="en-GB" dirty="0"/>
          </a:p>
          <a:p>
            <a:r>
              <a:rPr lang="en-GB" dirty="0"/>
              <a:t>Sending volunteers to Africa comes with costs, which makes projects less sustainable. </a:t>
            </a:r>
          </a:p>
          <a:p>
            <a:endParaRPr lang="en-GB" dirty="0"/>
          </a:p>
          <a:p>
            <a:r>
              <a:rPr lang="en-GB" dirty="0"/>
              <a:t>We developed an online course to lay better foundations to programming knowledge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14431-3196-DE80-C4DF-F6B37AE4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4" y="2802665"/>
            <a:ext cx="4401988" cy="35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B113-618F-FAAD-33F1-777C33F3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Peer Assisted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723D-DE1E-F159-3E2F-B7F02C93A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Student mentor team, by students for students</a:t>
            </a:r>
          </a:p>
          <a:p>
            <a:r>
              <a:rPr lang="en-GB" dirty="0"/>
              <a:t>Regarded as the most successful mentor scheme at Sussex</a:t>
            </a:r>
          </a:p>
          <a:p>
            <a:r>
              <a:rPr lang="en-GB" dirty="0"/>
              <a:t>Student teaching is quite often “more fresh” than lecturers</a:t>
            </a:r>
          </a:p>
        </p:txBody>
      </p:sp>
      <p:pic>
        <p:nvPicPr>
          <p:cNvPr id="7" name="Picture 6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9FBB1798-372D-43AD-FB68-454D5405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" y="3007206"/>
            <a:ext cx="4931064" cy="3287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A71BC-240D-9C2F-E920-AA104D04F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820" y="3637280"/>
            <a:ext cx="3552453" cy="26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2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C11D-A10E-3B46-CC3F-C895F738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learn data science?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7FFD-2A76-AACB-97E3-EBF9FE1B9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Everything is data!</a:t>
            </a:r>
          </a:p>
          <a:p>
            <a:endParaRPr lang="en-GB" dirty="0"/>
          </a:p>
          <a:p>
            <a:r>
              <a:rPr lang="en-GB" dirty="0"/>
              <a:t>You likely interact with machine learning on a daily basis</a:t>
            </a:r>
          </a:p>
          <a:p>
            <a:endParaRPr lang="en-GB" dirty="0"/>
          </a:p>
          <a:p>
            <a:r>
              <a:rPr lang="en-GB" dirty="0"/>
              <a:t>All science involves data collection and analysis, but the relationships between data and outcome is not always simple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2F183B-699D-714D-4E62-8A17B1BF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0" y="3661583"/>
            <a:ext cx="4636021" cy="293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4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566D-D44C-7843-E0F6-33187930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 it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692E6-77D4-7C22-3EE4-2779BAC6A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Maybe you are money oriented</a:t>
            </a:r>
          </a:p>
          <a:p>
            <a:endParaRPr lang="en-GB" dirty="0"/>
          </a:p>
          <a:p>
            <a:r>
              <a:rPr lang="en-GB" dirty="0"/>
              <a:t>Maybe you are science oriented</a:t>
            </a:r>
          </a:p>
          <a:p>
            <a:endParaRPr lang="en-GB" dirty="0"/>
          </a:p>
          <a:p>
            <a:r>
              <a:rPr lang="en-GB" dirty="0"/>
              <a:t>Machine learning can aid you in both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D546EB-1964-64CD-ED40-4579CB7F0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0" y="2817091"/>
            <a:ext cx="3708067" cy="349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49E9F72-34FB-51BA-7930-05D0ADCD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1" y="3499399"/>
            <a:ext cx="3227287" cy="281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E2DE82-0509-573E-CDA9-4850B60D647B}"/>
              </a:ext>
            </a:extLst>
          </p:cNvPr>
          <p:cNvSpPr txBox="1"/>
          <p:nvPr/>
        </p:nvSpPr>
        <p:spPr>
          <a:xfrm>
            <a:off x="9521857" y="5103674"/>
            <a:ext cx="23507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 err="1">
                <a:solidFill>
                  <a:srgbClr val="666666"/>
                </a:solidFill>
                <a:effectLst/>
                <a:latin typeface="Roboto" panose="020F0502020204030204" pitchFamily="2" charset="0"/>
              </a:rPr>
              <a:t>Oluwaseyi</a:t>
            </a: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en-GB" sz="1800" b="0" i="0" u="none" strike="noStrike" dirty="0" err="1">
                <a:solidFill>
                  <a:srgbClr val="666666"/>
                </a:solidFill>
                <a:effectLst/>
                <a:latin typeface="Roboto" panose="020F0502020204030204" pitchFamily="2" charset="0"/>
              </a:rPr>
              <a:t>Jesusanmi</a:t>
            </a:r>
            <a:r>
              <a:rPr lang="en-GB" dirty="0">
                <a:solidFill>
                  <a:srgbClr val="666666"/>
                </a:solidFill>
                <a:latin typeface="Roboto" panose="020F0502020204030204" pitchFamily="2" charset="0"/>
              </a:rPr>
              <a:t>,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Roboto" panose="020F0502020204030204" pitchFamily="2" charset="0"/>
              </a:rPr>
              <a:t>Sussex PhD student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66751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213A21"/>
      </a:dk2>
      <a:lt2>
        <a:srgbClr val="E2E6E8"/>
      </a:lt2>
      <a:accent1>
        <a:srgbClr val="BE9A86"/>
      </a:accent1>
      <a:accent2>
        <a:srgbClr val="ADA176"/>
      </a:accent2>
      <a:accent3>
        <a:srgbClr val="A0A77F"/>
      </a:accent3>
      <a:accent4>
        <a:srgbClr val="8AAB75"/>
      </a:accent4>
      <a:accent5>
        <a:srgbClr val="81AD82"/>
      </a:accent5>
      <a:accent6>
        <a:srgbClr val="77AE8F"/>
      </a:accent6>
      <a:hlink>
        <a:srgbClr val="5A879F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639</Words>
  <Application>Microsoft Office PowerPoint</Application>
  <PresentationFormat>Widescreen</PresentationFormat>
  <Paragraphs>114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Bierstadt</vt:lpstr>
      <vt:lpstr>Roboto</vt:lpstr>
      <vt:lpstr>GestaltVTI</vt:lpstr>
      <vt:lpstr>PAL Python Crashcourse</vt:lpstr>
      <vt:lpstr>Contents</vt:lpstr>
      <vt:lpstr>Introduction</vt:lpstr>
      <vt:lpstr>TReND Teaching and Research in Natural sciences for Development in Africa</vt:lpstr>
      <vt:lpstr>PowerPoint Presentation</vt:lpstr>
      <vt:lpstr>Where do we come in?</vt:lpstr>
      <vt:lpstr>Peer Assisted Learning</vt:lpstr>
      <vt:lpstr>Why should you learn data science? </vt:lpstr>
      <vt:lpstr>What is in it for you?</vt:lpstr>
      <vt:lpstr>Why Python?</vt:lpstr>
      <vt:lpstr>Course outline</vt:lpstr>
      <vt:lpstr>Before you start</vt:lpstr>
      <vt:lpstr>How it works</vt:lpstr>
      <vt:lpstr>How it works</vt:lpstr>
      <vt:lpstr>How it works</vt:lpstr>
      <vt:lpstr>The worksheets</vt:lpstr>
      <vt:lpstr>The worksheets</vt:lpstr>
      <vt:lpstr>Auto marking</vt:lpstr>
      <vt:lpstr>Remember to reset values</vt:lpstr>
      <vt:lpstr>What do I do when stuck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Dexter Shepherd</dc:creator>
  <cp:lastModifiedBy>Dexter Shepherd</cp:lastModifiedBy>
  <cp:revision>7</cp:revision>
  <dcterms:created xsi:type="dcterms:W3CDTF">2024-07-05T14:33:59Z</dcterms:created>
  <dcterms:modified xsi:type="dcterms:W3CDTF">2024-07-05T17:28:29Z</dcterms:modified>
</cp:coreProperties>
</file>